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1"/>
  </p:notesMasterIdLst>
  <p:handoutMasterIdLst>
    <p:handoutMasterId r:id="rId22"/>
  </p:handoutMasterIdLst>
  <p:sldIdLst>
    <p:sldId id="1368" r:id="rId5"/>
    <p:sldId id="1378" r:id="rId6"/>
    <p:sldId id="1369" r:id="rId7"/>
    <p:sldId id="1396" r:id="rId8"/>
    <p:sldId id="1423" r:id="rId9"/>
    <p:sldId id="1392" r:id="rId10"/>
    <p:sldId id="1393" r:id="rId11"/>
    <p:sldId id="1364" r:id="rId12"/>
    <p:sldId id="1420" r:id="rId13"/>
    <p:sldId id="1363" r:id="rId14"/>
    <p:sldId id="1421" r:id="rId15"/>
    <p:sldId id="1398" r:id="rId16"/>
    <p:sldId id="1422" r:id="rId17"/>
    <p:sldId id="1424" r:id="rId18"/>
    <p:sldId id="1394" r:id="rId19"/>
    <p:sldId id="1419" r:id="rId20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D5BB76F4-83CF-43C2-B768-FA13CADF33A0}">
          <p14:sldIdLst>
            <p14:sldId id="1368"/>
          </p14:sldIdLst>
        </p14:section>
        <p14:section name="Welcome" id="{ED0C8979-75D7-420C-9F68-2F8F4B4A2EA2}">
          <p14:sldIdLst>
            <p14:sldId id="1378"/>
          </p14:sldIdLst>
        </p14:section>
        <p14:section name="Presentation Title" id="{07FEE2C2-1E89-47F9-89DA-CD75147F19CF}">
          <p14:sldIdLst>
            <p14:sldId id="1369"/>
          </p14:sldIdLst>
        </p14:section>
        <p14:section name="Speaker Name / Info" id="{EA91D792-3946-4249-9985-F4848EA2CF25}">
          <p14:sldIdLst>
            <p14:sldId id="1396"/>
            <p14:sldId id="1423"/>
          </p14:sldIdLst>
        </p14:section>
        <p14:section name="Session Repeat slides" id="{B5DE8C88-99D8-A746-9AE9-411BE619F6E1}">
          <p14:sldIdLst>
            <p14:sldId id="1392"/>
          </p14:sldIdLst>
        </p14:section>
        <p14:section name="Related Sessions Slides" id="{17989DD3-B339-6947-803E-C3DC2CFFF3BB}">
          <p14:sldIdLst>
            <p14:sldId id="1393"/>
          </p14:sldIdLst>
        </p14:section>
        <p14:section name="Demo Video Section Slides" id="{FC8331AF-31C5-0C47-9B8D-470A5501B2BE}">
          <p14:sldIdLst>
            <p14:sldId id="1364"/>
            <p14:sldId id="1420"/>
            <p14:sldId id="1363"/>
            <p14:sldId id="1421"/>
            <p14:sldId id="1398"/>
            <p14:sldId id="1422"/>
          </p14:sldIdLst>
        </p14:section>
        <p14:section name="Agenda" id="{BFFB62DC-B3C8-4761-BBCF-177DDB96B1FA}">
          <p14:sldIdLst>
            <p14:sldId id="1424"/>
          </p14:sldIdLst>
        </p14:section>
        <p14:section name="Content Slide Layouts" id="{8E7C96CB-1210-4FA7-8132-DD305F1FA030}">
          <p14:sldIdLst/>
        </p14:section>
        <p14:section name="Code Slides" id="{D0ED1CBA-03ED-4F00-B255-6582A6ED3D48}">
          <p14:sldIdLst/>
        </p14:section>
        <p14:section name="Quote Slides" id="{34E28D3E-1A2A-4C25-9DF8-283E6CA447B0}">
          <p14:sldIdLst/>
        </p14:section>
        <p14:section name="CTA: Survey Reminder Slides" id="{39A79ED6-402D-42FA-AB13-10BC121CC61A}">
          <p14:sldIdLst>
            <p14:sldId id="1394"/>
            <p14:sldId id="1419"/>
          </p14:sldIdLst>
        </p14:section>
        <p14:section name="Sample Viz Style" id="{1D851005-0B5D-43BB-8207-B587C8313BA8}">
          <p14:sldIdLst/>
        </p14:section>
        <p14:section name="Resource / Guidelines" id="{96F46361-015A-405A-8671-167322E4A1CD}">
          <p14:sldIdLst/>
        </p14:section>
        <p14:section name="Tables" id="{049F194F-1908-4096-B63F-B877CDDD35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54"/>
    <a:srgbClr val="2D93AA"/>
    <a:srgbClr val="FFFFFF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2801" autoAdjust="0"/>
  </p:normalViewPr>
  <p:slideViewPr>
    <p:cSldViewPr snapToGrid="0">
      <p:cViewPr varScale="1">
        <p:scale>
          <a:sx n="90" d="100"/>
          <a:sy n="90" d="100"/>
        </p:scale>
        <p:origin x="662" y="45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8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0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9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10/5/2017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Calculations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Calculations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822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Calculations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Calculations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891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67" y="2507031"/>
            <a:ext cx="10453866" cy="32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52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10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iPhone-6-4,7-inch-Three-colors-Moc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61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986087"/>
          </a:xfrm>
        </p:spPr>
        <p:txBody>
          <a:bodyPr/>
          <a:lstStyle/>
          <a:p>
            <a:r>
              <a:rPr lang="en-US" dirty="0" smtClean="0"/>
              <a:t>Intro to Calculations: Estimating the Airspeed Velocity of an Unladen Swallow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75429" y="5873262"/>
            <a:ext cx="4879186" cy="1278652"/>
          </a:xfrm>
        </p:spPr>
        <p:txBody>
          <a:bodyPr/>
          <a:lstStyle/>
          <a:p>
            <a:r>
              <a:rPr lang="en-US" dirty="0" smtClean="0"/>
              <a:t>Alex Cortez</a:t>
            </a:r>
            <a:endParaRPr lang="en-US" dirty="0"/>
          </a:p>
          <a:p>
            <a:r>
              <a:rPr lang="en-US" dirty="0" smtClean="0"/>
              <a:t>Product Consultant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IntroCalcs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7807569" y="5873262"/>
            <a:ext cx="4879186" cy="1278652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00" b="1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Kate Tinsley</a:t>
            </a:r>
          </a:p>
          <a:p>
            <a:r>
              <a:rPr lang="en-US" dirty="0" smtClean="0"/>
              <a:t>Product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7" y="2500314"/>
            <a:ext cx="10707657" cy="3900486"/>
          </a:xfrm>
        </p:spPr>
        <p:txBody>
          <a:bodyPr/>
          <a:lstStyle/>
          <a:p>
            <a:r>
              <a:rPr lang="en-US" dirty="0" smtClean="0"/>
              <a:t>Alex Cortez</a:t>
            </a:r>
            <a:br>
              <a:rPr lang="en-US" dirty="0" smtClean="0"/>
            </a:br>
            <a:r>
              <a:rPr lang="en-US" sz="4000" b="0" dirty="0" smtClean="0">
                <a:solidFill>
                  <a:schemeClr val="bg1"/>
                </a:solidFill>
              </a:rPr>
              <a:t>acortez@tableau.com 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Kate Tinsley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b="0" dirty="0" smtClean="0">
                <a:solidFill>
                  <a:schemeClr val="bg1"/>
                </a:solidFill>
              </a:rPr>
              <a:t>ktinsley@tableau.com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17065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IntroCalcs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08237" y="2500314"/>
            <a:ext cx="10707657" cy="4580424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sz="3600" dirty="0" smtClean="0"/>
              <a:t>Aggregation &amp; Disaggregation</a:t>
            </a:r>
            <a:br>
              <a:rPr lang="en-US" sz="3600" dirty="0" smtClean="0"/>
            </a:br>
            <a:r>
              <a:rPr lang="en-US" sz="3600" dirty="0" smtClean="0"/>
              <a:t>If – Then Analysis</a:t>
            </a:r>
            <a:br>
              <a:rPr lang="en-US" sz="3600" dirty="0" smtClean="0"/>
            </a:br>
            <a:r>
              <a:rPr lang="en-US" sz="3600" dirty="0" smtClean="0"/>
              <a:t>String Calculations</a:t>
            </a:r>
            <a:br>
              <a:rPr lang="en-US" sz="3600" dirty="0" smtClean="0"/>
            </a:br>
            <a:r>
              <a:rPr lang="en-US" sz="3600" dirty="0" smtClean="0"/>
              <a:t>Booleans (True/False)</a:t>
            </a:r>
            <a:br>
              <a:rPr lang="en-US" sz="3600" dirty="0" smtClean="0"/>
            </a:br>
            <a:r>
              <a:rPr lang="en-US" sz="3600" dirty="0" smtClean="0"/>
              <a:t>Date Calculations</a:t>
            </a:r>
            <a:br>
              <a:rPr lang="en-US" sz="3600" dirty="0" smtClean="0"/>
            </a:br>
            <a:r>
              <a:rPr lang="en-US" sz="3600" dirty="0" smtClean="0"/>
              <a:t>Advanced Calculations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762000"/>
            <a:ext cx="7971406" cy="849463"/>
          </a:xfrm>
        </p:spPr>
        <p:txBody>
          <a:bodyPr/>
          <a:lstStyle/>
          <a:p>
            <a:r>
              <a:rPr lang="en-US" sz="4800" dirty="0" smtClean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072096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2530821"/>
          </a:xfrm>
        </p:spPr>
        <p:txBody>
          <a:bodyPr/>
          <a:lstStyle/>
          <a:p>
            <a:r>
              <a:rPr lang="en-US" dirty="0" smtClean="0"/>
              <a:t>Aggregation &amp; Disaggregation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If-Then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541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 (1) (1)</Template>
  <TotalTime>150</TotalTime>
  <Words>278</Words>
  <Application>Microsoft Office PowerPoint</Application>
  <PresentationFormat>Custom</PresentationFormat>
  <Paragraphs>89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Consolas</vt:lpstr>
      <vt:lpstr>Segoe UI</vt:lpstr>
      <vt:lpstr>714513_TC17_PPT_Template_0428</vt:lpstr>
      <vt:lpstr>PowerPoint Presentation</vt:lpstr>
      <vt:lpstr>Welcome</vt:lpstr>
      <vt:lpstr>Intro to Calculations: Estimating the Airspeed Velocity of an Unladen Swallow</vt:lpstr>
      <vt:lpstr>Alex Cortez acortez@tableau.com   Kate Tinsley ktinsley@tableau.com  </vt:lpstr>
      <vt:lpstr>Aggregation &amp; Disaggregation If – Then Analysis String Calculations Booleans (True/False) Date Calculations Advanced Calculations  </vt:lpstr>
      <vt:lpstr>PowerPoint Presentation</vt:lpstr>
      <vt:lpstr>PowerPoint Presentation</vt:lpstr>
      <vt:lpstr>Aggregation &amp; Disaggregation </vt:lpstr>
      <vt:lpstr>If-Then Analysis </vt:lpstr>
      <vt:lpstr>String Calculations </vt:lpstr>
      <vt:lpstr>Boolean Calculations </vt:lpstr>
      <vt:lpstr>Date Calculations </vt:lpstr>
      <vt:lpstr>Advanced Calculations 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Kate Tinsley</dc:creator>
  <cp:keywords>Tableau Conference 2016</cp:keywords>
  <cp:lastModifiedBy>Kate Tinsley</cp:lastModifiedBy>
  <cp:revision>5</cp:revision>
  <dcterms:created xsi:type="dcterms:W3CDTF">2017-07-06T16:49:34Z</dcterms:created>
  <dcterms:modified xsi:type="dcterms:W3CDTF">2017-10-05T17:37:20Z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